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9" r:id="rId8"/>
    <p:sldId id="271" r:id="rId9"/>
    <p:sldId id="262" r:id="rId10"/>
    <p:sldId id="266" r:id="rId11"/>
    <p:sldId id="263" r:id="rId12"/>
    <p:sldId id="264" r:id="rId13"/>
    <p:sldId id="265" r:id="rId14"/>
    <p:sldId id="270" r:id="rId15"/>
    <p:sldId id="267" r:id="rId16"/>
    <p:sldId id="268" r:id="rId17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ki Schroeder" initials="MS" lastIdx="11" clrIdx="0">
    <p:extLst/>
  </p:cmAuthor>
  <p:cmAuthor id="2" name="Michelle Gray" initials="MG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02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367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993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2151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65530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8761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69684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6058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7647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597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006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731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019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377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690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296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63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084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6199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sCKOpJQI6Iw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sCKOpJQI6Iw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568036"/>
            <a:ext cx="8001000" cy="1634837"/>
          </a:xfrm>
        </p:spPr>
        <p:txBody>
          <a:bodyPr>
            <a:normAutofit/>
          </a:bodyPr>
          <a:lstStyle/>
          <a:p>
            <a:r>
              <a:rPr lang="en-US" dirty="0"/>
              <a:t>Best Practices for the </a:t>
            </a:r>
            <a:br>
              <a:rPr lang="en-US" dirty="0"/>
            </a:br>
            <a:r>
              <a:rPr lang="en-US" dirty="0"/>
              <a:t>ultimate hr generalist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37709"/>
            <a:ext cx="6400800" cy="1953491"/>
          </a:xfrm>
        </p:spPr>
        <p:txBody>
          <a:bodyPr/>
          <a:lstStyle/>
          <a:p>
            <a:pPr algn="ctr"/>
            <a:r>
              <a:rPr lang="en-US" b="1" dirty="0"/>
              <a:t>Michelle Gray, SHRM-CP, PHR</a:t>
            </a:r>
          </a:p>
          <a:p>
            <a:pPr algn="ctr"/>
            <a:r>
              <a:rPr lang="en-US" b="1" dirty="0"/>
              <a:t>October 20, 2016</a:t>
            </a:r>
          </a:p>
        </p:txBody>
      </p:sp>
    </p:spTree>
    <p:extLst>
      <p:ext uri="{BB962C8B-B14F-4D97-AF65-F5344CB8AC3E}">
        <p14:creationId xmlns:p14="http://schemas.microsoft.com/office/powerpoint/2010/main" xmlns="" val="391084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29" y="607951"/>
            <a:ext cx="8534401" cy="669306"/>
          </a:xfrm>
        </p:spPr>
        <p:txBody>
          <a:bodyPr/>
          <a:lstStyle/>
          <a:p>
            <a:r>
              <a:rPr lang="en-US" dirty="0"/>
              <a:t>WATCH ME</a:t>
            </a:r>
          </a:p>
        </p:txBody>
      </p:sp>
      <p:pic>
        <p:nvPicPr>
          <p:cNvPr id="3" name="sCKOpJQI6I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5565" y="615661"/>
            <a:ext cx="10801926" cy="607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25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1" y="260927"/>
            <a:ext cx="8534401" cy="930564"/>
          </a:xfrm>
        </p:spPr>
        <p:txBody>
          <a:bodyPr/>
          <a:lstStyle/>
          <a:p>
            <a:r>
              <a:rPr lang="en-US" dirty="0"/>
              <a:t>One Size Doesn’t fit all…..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413164"/>
            <a:ext cx="8534400" cy="509847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Know your Audience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Managers, Executive, Board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Departments, Regions </a:t>
            </a:r>
          </a:p>
          <a:p>
            <a:pPr lvl="1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Understanding Their Communication and Behavioral Styles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Know your own style first (dominate, talkative, analytical, aggressive, cut to the point)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Tools - Disc, ProScan, Elements, etc.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Keeping up with Technology and Social Media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Generation – where are they in the generational index (Boomer, X, Y, or Z)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000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05509"/>
            <a:ext cx="8534401" cy="639618"/>
          </a:xfrm>
        </p:spPr>
        <p:txBody>
          <a:bodyPr>
            <a:normAutofit fontScale="90000"/>
          </a:bodyPr>
          <a:lstStyle/>
          <a:p>
            <a:r>
              <a:rPr lang="en-US" dirty="0"/>
              <a:t>A Day in the life of an hr generalist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942109"/>
            <a:ext cx="9488487" cy="5611091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Your wake up and plan your day, walk in and have a nice drawn out “To Do” list and can’t wait to get some items off your checklist, then it happens……..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Manager walks in “I’ve had it with Jonathan, I want him fired now”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Payroll is due at 2:00 and several of the managers still haven’t approved their employee timesheets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Susan calls and says I forgot I didn’t take the day off last week, I need to add that vacation day back into my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Your Executive/VP calls and asks you for a Active/Term report and he needs it in the next 15 minutes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1900" dirty="0">
                <a:solidFill>
                  <a:schemeClr val="bg1"/>
                </a:solidFill>
                <a:highlight>
                  <a:srgbClr val="FF0000"/>
                </a:highlight>
              </a:rPr>
              <a:t>THE LIST GOES ON……………………………</a:t>
            </a:r>
          </a:p>
          <a:p>
            <a:r>
              <a:rPr lang="en-US" b="1" i="1" dirty="0">
                <a:solidFill>
                  <a:schemeClr val="bg1"/>
                </a:solidFill>
              </a:rPr>
              <a:t>So what do you do NOW!!!!!! </a:t>
            </a:r>
          </a:p>
          <a:p>
            <a:r>
              <a:rPr lang="en-US" sz="1900" dirty="0">
                <a:solidFill>
                  <a:schemeClr val="bg1"/>
                </a:solidFill>
              </a:rPr>
              <a:t>Are you? </a:t>
            </a:r>
          </a:p>
          <a:p>
            <a:r>
              <a:rPr lang="en-US" b="1" u="sng" dirty="0">
                <a:solidFill>
                  <a:schemeClr val="bg1"/>
                </a:solidFill>
              </a:rPr>
              <a:t>Sheepherder</a:t>
            </a:r>
            <a:r>
              <a:rPr lang="en-US" b="1" dirty="0">
                <a:solidFill>
                  <a:schemeClr val="bg1"/>
                </a:solidFill>
              </a:rPr>
              <a:t>;</a:t>
            </a:r>
            <a:r>
              <a:rPr lang="en-US" dirty="0">
                <a:solidFill>
                  <a:schemeClr val="bg1"/>
                </a:solidFill>
              </a:rPr>
              <a:t> calm, productive, and preparer OR…</a:t>
            </a:r>
          </a:p>
          <a:p>
            <a:r>
              <a:rPr lang="en-US" b="1" u="sng" dirty="0">
                <a:solidFill>
                  <a:schemeClr val="bg1"/>
                </a:solidFill>
              </a:rPr>
              <a:t>Tornado; </a:t>
            </a:r>
            <a:r>
              <a:rPr lang="en-US" dirty="0">
                <a:solidFill>
                  <a:schemeClr val="bg1"/>
                </a:solidFill>
              </a:rPr>
              <a:t>frustrated, disorganized, and reactive 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96636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38135"/>
            <a:ext cx="10011497" cy="653473"/>
          </a:xfrm>
        </p:spPr>
        <p:txBody>
          <a:bodyPr>
            <a:normAutofit fontScale="90000"/>
          </a:bodyPr>
          <a:lstStyle/>
          <a:p>
            <a:r>
              <a:rPr lang="en-US" dirty="0"/>
              <a:t>A day in the life of an hr generalist Cont.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032387"/>
            <a:ext cx="8534400" cy="5285286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Your Reaction Matters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How people will perceive you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Your emotions show through even when you don’t think they do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Regardless of the other individuals behavior always be professional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000" dirty="0"/>
              <a:t>Doesn’t mean you have to accept inappropriate actions, its how you respond to 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Body language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Learn a common language between you and your manager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“Vent” versus “I need your guidance/opinion”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Come with Solutions (not just issues)</a:t>
            </a:r>
          </a:p>
        </p:txBody>
      </p:sp>
    </p:spTree>
    <p:extLst>
      <p:ext uri="{BB962C8B-B14F-4D97-AF65-F5344CB8AC3E}">
        <p14:creationId xmlns:p14="http://schemas.microsoft.com/office/powerpoint/2010/main" xmlns="" val="35169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593" y="551872"/>
            <a:ext cx="8534401" cy="1457037"/>
          </a:xfrm>
        </p:spPr>
        <p:txBody>
          <a:bodyPr/>
          <a:lstStyle/>
          <a:p>
            <a:r>
              <a:rPr lang="en-US" dirty="0"/>
              <a:t>Sharing 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594" y="2355273"/>
            <a:ext cx="8534400" cy="2544618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Take 3 minutes and discuss in your area what you’ve done that has impacted your organization and made HR a positive involvement versus the dreaded “OH, HR”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561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0"/>
            <a:ext cx="8534401" cy="653472"/>
          </a:xfrm>
        </p:spPr>
        <p:txBody>
          <a:bodyPr/>
          <a:lstStyle/>
          <a:p>
            <a:r>
              <a:rPr lang="en-US" dirty="0"/>
              <a:t>Networking – does it matter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900547"/>
            <a:ext cx="8534400" cy="5846618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Good Networking Makes a Difference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Building a Relationship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People build trust when they feel there is a mutual give and take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You will trust someone opinion or guidance if you learn to know about them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Support is formed with one other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Are you a Library – How much can you brain really hold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Even when we are experts in our field or areas of our field we can’t be everywhere and know everything all the time.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Having a core group you can send questions, ideas or resources to saves time and money.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Learn new practices and apply to your organization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Your names makes a name for your company, Word of Mouth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When you talk about your company and you are respected others will think of you and  your company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/>
              </a:solidFill>
            </a:endParaRPr>
          </a:p>
          <a:p>
            <a:pPr lvl="1"/>
            <a:endParaRPr lang="en-US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0938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3" y="1302327"/>
            <a:ext cx="8534400" cy="4294909"/>
          </a:xfrm>
        </p:spPr>
        <p:txBody>
          <a:bodyPr/>
          <a:lstStyle/>
          <a:p>
            <a:pPr algn="ctr"/>
            <a:endParaRPr lang="en-US" sz="5400" dirty="0"/>
          </a:p>
          <a:p>
            <a:pPr algn="ctr"/>
            <a:r>
              <a:rPr lang="en-US" sz="5400" dirty="0"/>
              <a:t>QUESTIONS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pPr algn="ctr"/>
            <a:r>
              <a:rPr lang="en-US" sz="40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xmlns="" val="52151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02490"/>
            <a:ext cx="9429605" cy="127956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Agenda</a:t>
            </a:r>
            <a:br>
              <a:rPr lang="en-US" dirty="0"/>
            </a:br>
            <a:r>
              <a:rPr lang="en-US" dirty="0"/>
              <a:t>covering the not so basic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953491"/>
            <a:ext cx="8534400" cy="404090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 HR Generalist Defined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Department of One, Department of many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Compliance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Leading by Example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One Size Doesn’t Fit 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 Day in the Life of a Generalist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Networking – Does it Matter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1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1" y="290946"/>
            <a:ext cx="8534401" cy="803564"/>
          </a:xfrm>
        </p:spPr>
        <p:txBody>
          <a:bodyPr/>
          <a:lstStyle/>
          <a:p>
            <a:pPr algn="ctr"/>
            <a:r>
              <a:rPr lang="en-US" dirty="0"/>
              <a:t>HR Generalist Defined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58" y="2743200"/>
            <a:ext cx="9138660" cy="3241964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HR Generalist: 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Performs HR-related duties on a professional level and works closely with senior HR Management or Organizations Leadership Team. Can support a region, department, or entire company. Functional support include: benefits administration, employee relations, training, recruiting, performance management, onboarding, policy implementation, compliance, safety/workers comp, compensation. 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975158" y="1427019"/>
            <a:ext cx="10039206" cy="12053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Generalist: </a:t>
            </a:r>
          </a:p>
          <a:p>
            <a:r>
              <a:rPr lang="en-US" sz="2000" b="1" dirty="0"/>
              <a:t>A person whose knowledge, aptitudes, and skills are applied to a field as a whole or to a variety of different fields (opposed to a specialist)</a:t>
            </a:r>
          </a:p>
        </p:txBody>
      </p:sp>
    </p:spTree>
    <p:extLst>
      <p:ext uri="{BB962C8B-B14F-4D97-AF65-F5344CB8AC3E}">
        <p14:creationId xmlns:p14="http://schemas.microsoft.com/office/powerpoint/2010/main" xmlns="" val="10568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353" y="249382"/>
            <a:ext cx="8534400" cy="803563"/>
          </a:xfrm>
        </p:spPr>
        <p:txBody>
          <a:bodyPr/>
          <a:lstStyle/>
          <a:p>
            <a:pPr algn="ctr"/>
            <a:r>
              <a:rPr lang="en-US" dirty="0"/>
              <a:t>The HR Generalist defined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5272" y="1173039"/>
            <a:ext cx="6196110" cy="576262"/>
          </a:xfrm>
        </p:spPr>
        <p:txBody>
          <a:bodyPr/>
          <a:lstStyle/>
          <a:p>
            <a:r>
              <a:rPr lang="en-US" dirty="0"/>
              <a:t>Department of One or Many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618" y="1869396"/>
            <a:ext cx="8437418" cy="454763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Talent Management (Recruit well from the beginning)</a:t>
            </a:r>
          </a:p>
          <a:p>
            <a:r>
              <a:rPr lang="en-US" dirty="0">
                <a:solidFill>
                  <a:schemeClr val="bg1"/>
                </a:solidFill>
              </a:rPr>
              <a:t>Benefits</a:t>
            </a:r>
          </a:p>
          <a:p>
            <a:r>
              <a:rPr lang="en-US" dirty="0">
                <a:solidFill>
                  <a:schemeClr val="bg1"/>
                </a:solidFill>
              </a:rPr>
              <a:t>Payroll</a:t>
            </a:r>
          </a:p>
          <a:p>
            <a:r>
              <a:rPr lang="en-US" dirty="0">
                <a:solidFill>
                  <a:schemeClr val="bg1"/>
                </a:solidFill>
              </a:rPr>
              <a:t>Safety/Workers Comp</a:t>
            </a:r>
          </a:p>
          <a:p>
            <a:r>
              <a:rPr lang="en-US" dirty="0">
                <a:solidFill>
                  <a:schemeClr val="bg1"/>
                </a:solidFill>
              </a:rPr>
              <a:t>Onboarding</a:t>
            </a:r>
          </a:p>
          <a:p>
            <a:r>
              <a:rPr lang="en-US" dirty="0">
                <a:solidFill>
                  <a:schemeClr val="bg1"/>
                </a:solidFill>
              </a:rPr>
              <a:t>Investigations</a:t>
            </a:r>
          </a:p>
          <a:p>
            <a:r>
              <a:rPr lang="en-US" dirty="0">
                <a:solidFill>
                  <a:schemeClr val="bg1"/>
                </a:solidFill>
              </a:rPr>
              <a:t>Compensation</a:t>
            </a:r>
          </a:p>
          <a:p>
            <a:r>
              <a:rPr lang="en-US" dirty="0">
                <a:solidFill>
                  <a:schemeClr val="bg1"/>
                </a:solidFill>
              </a:rPr>
              <a:t>Training/Development</a:t>
            </a:r>
          </a:p>
          <a:p>
            <a:r>
              <a:rPr lang="en-US" dirty="0">
                <a:solidFill>
                  <a:schemeClr val="bg1"/>
                </a:solidFill>
              </a:rPr>
              <a:t>Compliance</a:t>
            </a:r>
          </a:p>
        </p:txBody>
      </p:sp>
    </p:spTree>
    <p:extLst>
      <p:ext uri="{BB962C8B-B14F-4D97-AF65-F5344CB8AC3E}">
        <p14:creationId xmlns:p14="http://schemas.microsoft.com/office/powerpoint/2010/main" xmlns="" val="10252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4212" y="132342"/>
            <a:ext cx="8534401" cy="582034"/>
          </a:xfrm>
        </p:spPr>
        <p:txBody>
          <a:bodyPr>
            <a:normAutofit/>
          </a:bodyPr>
          <a:lstStyle/>
          <a:p>
            <a:r>
              <a:rPr lang="en-US" sz="2800" dirty="0"/>
              <a:t>Compliance – Simple applications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684213" y="714376"/>
            <a:ext cx="9359900" cy="5986461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Pre-Hire/Onboarding/Post-Hire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	</a:t>
            </a: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Recruit- </a:t>
            </a:r>
            <a:r>
              <a:rPr lang="en-US" sz="2000" dirty="0"/>
              <a:t> be positive, honest, sincere </a:t>
            </a:r>
            <a:endParaRPr lang="en-US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Don’t pretend or show a pretty picture, be honest but professional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Avoid negative comments regardless of your opinion or agreement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Location – respect the interview (minimize fish bowl or out in the open)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Onboarding </a:t>
            </a:r>
            <a:r>
              <a:rPr lang="en-US" sz="2000" dirty="0"/>
              <a:t>– make it memorable and welcomed experience</a:t>
            </a:r>
            <a:endParaRPr lang="en-US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Have required documents ready, protect their information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Demonstrate the importance of culture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Conduct an Orientation - include COC, harassment/complaint process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Send out a welcome email to introduce the new employee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Post-Hire </a:t>
            </a:r>
            <a:r>
              <a:rPr lang="en-US" sz="2000" dirty="0"/>
              <a:t>– don’t forget about them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Follow up – do a walk through of their area, ask them how they are doing, </a:t>
            </a:r>
            <a:r>
              <a:rPr lang="en-US" sz="1800" dirty="0">
                <a:highlight>
                  <a:srgbClr val="FF0000"/>
                </a:highlight>
              </a:rPr>
              <a:t>DO </a:t>
            </a:r>
            <a:r>
              <a:rPr lang="en-US" sz="1800" dirty="0"/>
              <a:t>– one/one meeting at least 30 days post-hire.</a:t>
            </a:r>
          </a:p>
        </p:txBody>
      </p:sp>
    </p:spTree>
    <p:extLst>
      <p:ext uri="{BB962C8B-B14F-4D97-AF65-F5344CB8AC3E}">
        <p14:creationId xmlns:p14="http://schemas.microsoft.com/office/powerpoint/2010/main" xmlns="" val="286883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4212" y="163947"/>
            <a:ext cx="8534401" cy="625762"/>
          </a:xfrm>
        </p:spPr>
        <p:txBody>
          <a:bodyPr>
            <a:normAutofit/>
          </a:bodyPr>
          <a:lstStyle/>
          <a:p>
            <a:r>
              <a:rPr lang="en-US" sz="2800" dirty="0"/>
              <a:t>Compliance – Simple applications cont.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684212" y="886691"/>
            <a:ext cx="9651279" cy="5514109"/>
          </a:xfrm>
        </p:spPr>
        <p:txBody>
          <a:bodyPr>
            <a:normAutofit/>
          </a:bodyPr>
          <a:lstStyle/>
          <a:p>
            <a:r>
              <a:rPr lang="en-US" sz="2300" b="1" dirty="0">
                <a:solidFill>
                  <a:schemeClr val="bg1"/>
                </a:solidFill>
              </a:rPr>
              <a:t>Employee Relations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Investigations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Location of the interview – avoid the fishbowl and open areas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Don’t promise 100% confidentiality – Need to know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Ask the person bringing the concern what solution they like to see (don’t promise the outcome)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Respect the person you are interviewing, don’t assume the accused is guilty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Recommend 2 management level present (HR/Manager)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Don’t lead the witness, ask them if other witnesses were there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Always assume you are being recorded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Keep questions simple and open-ended (prep some questions ahead)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NEVER GROUP INTERVIEW…….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65913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4212" y="150092"/>
            <a:ext cx="8534401" cy="625762"/>
          </a:xfrm>
        </p:spPr>
        <p:txBody>
          <a:bodyPr>
            <a:normAutofit/>
          </a:bodyPr>
          <a:lstStyle/>
          <a:p>
            <a:r>
              <a:rPr lang="en-US" sz="2800" dirty="0"/>
              <a:t>Compliance – Simple applications cont.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684212" y="886691"/>
            <a:ext cx="9651279" cy="5971309"/>
          </a:xfrm>
        </p:spPr>
        <p:txBody>
          <a:bodyPr>
            <a:normAutofit/>
          </a:bodyPr>
          <a:lstStyle/>
          <a:p>
            <a:r>
              <a:rPr lang="en-US" sz="2300" b="1" dirty="0">
                <a:solidFill>
                  <a:schemeClr val="bg1"/>
                </a:solidFill>
              </a:rPr>
              <a:t>Employee Relations – cont.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200" dirty="0"/>
              <a:t>Open Door – Employee Concerns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000" dirty="0"/>
              <a:t>Keep a neutral position, show integrity in your discussions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000" dirty="0"/>
              <a:t>Don’t side with the employee or make them feel you will run to management each time. Unless it warrants Need to Know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000" dirty="0"/>
              <a:t>Build trust – don’t dismiss the concern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000" dirty="0"/>
              <a:t>Follow up with employee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000" u="sng" dirty="0"/>
              <a:t>Do not engage </a:t>
            </a:r>
            <a:r>
              <a:rPr lang="en-US" sz="2000" dirty="0"/>
              <a:t>in the company gossip or watercooler talks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000" dirty="0"/>
              <a:t>YOU ARE HERE TO BUILT A GOOD PLACE TO WORK NOT FRIENDS TO HAVE HAPPY HOUR WITH…….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200" dirty="0"/>
              <a:t>Impact of Not Listening, Ignoring a Situation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000" dirty="0"/>
              <a:t>Can it affect you – YES, your job and legally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000" dirty="0"/>
              <a:t>Named into a lawsuit (even after you leave, your name is always on those documents)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3976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CKOpJQI6I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25910" y="634181"/>
            <a:ext cx="9203171" cy="554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72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375" y="150091"/>
            <a:ext cx="8534401" cy="459509"/>
          </a:xfrm>
        </p:spPr>
        <p:txBody>
          <a:bodyPr>
            <a:noAutofit/>
          </a:bodyPr>
          <a:lstStyle/>
          <a:p>
            <a:r>
              <a:rPr lang="en-US" sz="2800" dirty="0"/>
              <a:t>Lead by example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09600"/>
            <a:ext cx="9031287" cy="612370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Going Outside the Norm– Engage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Know your Company, not just the HR side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Walk the halls –  Learn about your peers and departments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Communicate at the employee level not the legal terms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Meet with Managers and employees at their location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Manager One/One’s – learn about what’s going on in their departments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Because something is not illegal doesn’t mean it’s ethical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Gossip, Rumors, Poor representation of the company, saying one thing and acting out another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/>
              <a:t>Divulging information about others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Inclusive Workplace – invite others to participate, learn about employees strengths and bring to managers attention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b="1" dirty="0"/>
              <a:t>BE OPEN AND ADAPTABLE TO CHANGE….. 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28550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3509</TotalTime>
  <Words>969</Words>
  <Application>Microsoft Office PowerPoint</Application>
  <PresentationFormat>Custom</PresentationFormat>
  <Paragraphs>133</Paragraphs>
  <Slides>16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Slice</vt:lpstr>
      <vt:lpstr>Best Practices for the  ultimate hr generalist</vt:lpstr>
      <vt:lpstr>Agenda covering the not so basic</vt:lpstr>
      <vt:lpstr>HR Generalist Defined</vt:lpstr>
      <vt:lpstr>The HR Generalist defined</vt:lpstr>
      <vt:lpstr>Compliance – Simple applications</vt:lpstr>
      <vt:lpstr>Compliance – Simple applications cont.</vt:lpstr>
      <vt:lpstr>Compliance – Simple applications cont.</vt:lpstr>
      <vt:lpstr>Slide 8</vt:lpstr>
      <vt:lpstr>Lead by example</vt:lpstr>
      <vt:lpstr>WATCH ME</vt:lpstr>
      <vt:lpstr>One Size Doesn’t fit all…..</vt:lpstr>
      <vt:lpstr>A Day in the life of an hr generalist</vt:lpstr>
      <vt:lpstr>A day in the life of an hr generalist Cont.</vt:lpstr>
      <vt:lpstr>Sharing time</vt:lpstr>
      <vt:lpstr>Networking – does it matter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the  ultimate hr generalist</dc:title>
  <dc:creator>Michelle Gray</dc:creator>
  <cp:lastModifiedBy>branden.nunez</cp:lastModifiedBy>
  <cp:revision>56</cp:revision>
  <cp:lastPrinted>2016-10-19T19:47:36Z</cp:lastPrinted>
  <dcterms:created xsi:type="dcterms:W3CDTF">2016-10-16T17:05:41Z</dcterms:created>
  <dcterms:modified xsi:type="dcterms:W3CDTF">2016-10-24T18:32:45Z</dcterms:modified>
</cp:coreProperties>
</file>