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1" r:id="rId5"/>
    <p:sldId id="259" r:id="rId6"/>
    <p:sldId id="265" r:id="rId7"/>
    <p:sldId id="262" r:id="rId8"/>
    <p:sldId id="263" r:id="rId9"/>
    <p:sldId id="271" r:id="rId10"/>
    <p:sldId id="272" r:id="rId11"/>
    <p:sldId id="264" r:id="rId12"/>
    <p:sldId id="266" r:id="rId13"/>
    <p:sldId id="267" r:id="rId14"/>
    <p:sldId id="269" r:id="rId15"/>
    <p:sldId id="268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A39D90-8F92-4B35-9D81-C71AA9D86BA5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39F379-0077-4194-AC59-355D961A7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83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9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10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7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1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5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4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7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6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45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03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F9EC-226D-4978-ABD6-EA9117A76A45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7817-C283-4E8E-9D33-D19E39DC3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9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az.gov/services/employment/employers/employment-service-employee-recruitment-through-des-employment-servi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.az.gov/services/employment/veterans/arizona-local-and-disabled-veteran-employment-representative-directory" TargetMode="External"/><Relationship Id="rId5" Type="http://schemas.openxmlformats.org/officeDocument/2006/relationships/hyperlink" Target="http://www.valueofaveteran.com/" TargetMode="External"/><Relationship Id="rId4" Type="http://schemas.openxmlformats.org/officeDocument/2006/relationships/hyperlink" Target="http://www.azjobconnection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u.edu/career/jobs-for-jacks/" TargetMode="External"/><Relationship Id="rId7" Type="http://schemas.openxmlformats.org/officeDocument/2006/relationships/hyperlink" Target="https://www.yc.edu/v5content/regional-economic-development-center/opening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.jobing.com/ec/postajob.asp?ProfileID=669" TargetMode="External"/><Relationship Id="rId5" Type="http://schemas.openxmlformats.org/officeDocument/2006/relationships/hyperlink" Target="https://career.arizona.edu/welcome-employers" TargetMode="External"/><Relationship Id="rId4" Type="http://schemas.openxmlformats.org/officeDocument/2006/relationships/hyperlink" Target="https://eoss.asu.edu/cs/employe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rut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ing.recruiting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erthalf.com/phoenix?medium=tsa&amp;gclid=CPPD07j7lM8CFZBZhgodBlEOiQ&amp;gclsrc=aw.d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xtrecruit.com/sign-up/?gclid=COmcjuuDlc8CFc5ZhgodYlsPb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cott-az.gov/even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vaz.net/calendar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8" r="20263" b="2"/>
          <a:stretch/>
        </p:blipFill>
        <p:spPr>
          <a:xfrm>
            <a:off x="21" y="10"/>
            <a:ext cx="7534636" cy="6857991"/>
          </a:xfrm>
          <a:prstGeom prst="rect">
            <a:avLst/>
          </a:prstGeom>
        </p:spPr>
      </p:pic>
      <p:sp>
        <p:nvSpPr>
          <p:cNvPr id="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83880" y="1348783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983981" y="1000125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9015" y="2426634"/>
            <a:ext cx="3687684" cy="266039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Recruiting Challenges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9017" y="5076653"/>
            <a:ext cx="3433071" cy="79074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Finding a Needle </a:t>
            </a:r>
          </a:p>
          <a:p>
            <a:pPr algn="l"/>
            <a:r>
              <a:rPr lang="en-US" sz="2000" dirty="0"/>
              <a:t>in a Small Haystack</a:t>
            </a:r>
          </a:p>
        </p:txBody>
      </p:sp>
    </p:spTree>
    <p:extLst>
      <p:ext uri="{BB962C8B-B14F-4D97-AF65-F5344CB8AC3E}">
        <p14:creationId xmlns:p14="http://schemas.microsoft.com/office/powerpoint/2010/main" xmlns="" val="274215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9091" t="23622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Creative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Purchase ‘I’m hiring’ business cards and leave with people in town that give you great service</a:t>
            </a:r>
          </a:p>
          <a:p>
            <a:r>
              <a:rPr lang="en-US" dirty="0">
                <a:solidFill>
                  <a:schemeClr val="bg1"/>
                </a:solidFill>
              </a:rPr>
              <a:t>Develop relationships with realtors who can tip you off to people relocating to the area</a:t>
            </a:r>
          </a:p>
          <a:p>
            <a:r>
              <a:rPr lang="en-US" dirty="0">
                <a:solidFill>
                  <a:schemeClr val="bg1"/>
                </a:solidFill>
              </a:rPr>
              <a:t>Host a free resume critique or interviewing skills class- you may find some future talent</a:t>
            </a:r>
          </a:p>
        </p:txBody>
      </p:sp>
    </p:spTree>
    <p:extLst>
      <p:ext uri="{BB962C8B-B14F-4D97-AF65-F5344CB8AC3E}">
        <p14:creationId xmlns:p14="http://schemas.microsoft.com/office/powerpoint/2010/main" xmlns="" val="87787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t="23622" r="9091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Free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u="sng" dirty="0">
                <a:solidFill>
                  <a:schemeClr val="bg1"/>
                </a:solidFill>
              </a:rPr>
              <a:t>Local Unemployment Office</a:t>
            </a:r>
            <a:r>
              <a:rPr lang="en-US" sz="1800" dirty="0">
                <a:solidFill>
                  <a:schemeClr val="bg1"/>
                </a:solidFill>
              </a:rPr>
              <a:t>-                                                 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Arizona Dept. of Economic Security/Arizona at Work- DES Job Bank- place job orders directly with DES by completing a Job Order form </a:t>
            </a:r>
            <a:r>
              <a:rPr lang="en-US" sz="1800" u="sng" dirty="0">
                <a:solidFill>
                  <a:schemeClr val="bg1"/>
                </a:solidFill>
                <a:hlinkClick r:id="rId3"/>
              </a:rPr>
              <a:t>https://des.az.gov/services/employment/employers/employment-service-employee-recruitment-through-des-employment-service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1800" u="sng" dirty="0">
                <a:solidFill>
                  <a:schemeClr val="bg1"/>
                </a:solidFill>
                <a:hlinkClick r:id="rId4"/>
              </a:rPr>
              <a:t>www.AZjobconnection.gov</a:t>
            </a:r>
            <a:r>
              <a:rPr lang="en-US" sz="1800" u="sng" dirty="0">
                <a:solidFill>
                  <a:schemeClr val="bg1"/>
                </a:solidFill>
              </a:rPr>
              <a:t>  -</a:t>
            </a:r>
            <a:r>
              <a:rPr lang="en-US" sz="1800" dirty="0">
                <a:solidFill>
                  <a:schemeClr val="bg1"/>
                </a:solidFill>
              </a:rPr>
              <a:t>free resume search and job postings, hiring events, West Prescott office on Marina St. (928) 778-1422</a:t>
            </a:r>
          </a:p>
          <a:p>
            <a:pPr>
              <a:lnSpc>
                <a:spcPct val="7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u="sng" dirty="0">
                <a:solidFill>
                  <a:schemeClr val="bg1"/>
                </a:solidFill>
              </a:rPr>
              <a:t>Veteran’s Organizations-  </a:t>
            </a:r>
          </a:p>
          <a:p>
            <a:pPr>
              <a:lnSpc>
                <a:spcPct val="70000"/>
              </a:lnSpc>
            </a:pPr>
            <a:r>
              <a:rPr lang="en-US" sz="1800" u="sng" dirty="0">
                <a:solidFill>
                  <a:schemeClr val="bg1"/>
                </a:solidFill>
                <a:hlinkClick r:id="rId5"/>
              </a:rPr>
              <a:t>www.valueofaveteran.com</a:t>
            </a:r>
            <a:r>
              <a:rPr lang="en-US" sz="1800" dirty="0">
                <a:solidFill>
                  <a:schemeClr val="bg1"/>
                </a:solidFill>
              </a:rPr>
              <a:t> -good resources and access to job fair schedules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AZ Disabled Employment Veterans Representation office </a:t>
            </a:r>
            <a:r>
              <a:rPr lang="en-US" sz="1800" u="sng" dirty="0">
                <a:solidFill>
                  <a:schemeClr val="bg1"/>
                </a:solidFill>
                <a:hlinkClick r:id="rId6"/>
              </a:rPr>
              <a:t>https://des.az.gov/services/employment/veterans/arizona-local-and-disabled-veteran-employment-representative-directory</a:t>
            </a:r>
            <a:r>
              <a:rPr lang="en-US" sz="1800" dirty="0">
                <a:solidFill>
                  <a:schemeClr val="bg1"/>
                </a:solidFill>
              </a:rPr>
              <a:t> -Prescott Valley office on Bob Drive (928) 759-1678</a:t>
            </a:r>
          </a:p>
          <a:p>
            <a:pPr>
              <a:lnSpc>
                <a:spcPct val="7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6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t="23622" r="9091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Free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u="sng" dirty="0">
                <a:solidFill>
                  <a:schemeClr val="bg1"/>
                </a:solidFill>
              </a:rPr>
              <a:t>Local Colleges-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NAU- free job board- ‘Jobs for Jacks’ </a:t>
            </a:r>
            <a:r>
              <a:rPr lang="en-US" sz="1800" u="sng" dirty="0">
                <a:solidFill>
                  <a:schemeClr val="bg1"/>
                </a:solidFill>
                <a:hlinkClick r:id="rId3"/>
              </a:rPr>
              <a:t>http://nau.edu/career/jobs-for-jacks/</a:t>
            </a:r>
            <a:endParaRPr lang="en-US" sz="1800" u="sng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u="sng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ASU- free job board </a:t>
            </a:r>
            <a:r>
              <a:rPr lang="en-US" sz="1800" u="sng" dirty="0">
                <a:solidFill>
                  <a:schemeClr val="bg1"/>
                </a:solidFill>
                <a:hlinkClick r:id="rId4"/>
              </a:rPr>
              <a:t>https://eoss.asu.edu/cs/employers</a:t>
            </a:r>
            <a:endParaRPr lang="en-US" sz="1800" u="sng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U of A- annual job fair, job posting for a fee </a:t>
            </a:r>
            <a:r>
              <a:rPr lang="en-US" sz="1800" u="sng" dirty="0">
                <a:solidFill>
                  <a:schemeClr val="bg1"/>
                </a:solidFill>
                <a:hlinkClick r:id="rId5"/>
              </a:rPr>
              <a:t>https://career.arizona.edu/welcome-employers</a:t>
            </a:r>
            <a:endParaRPr lang="en-US" sz="1800" u="sng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Maricopa County Community Colleges- free job board ‘Maricopa Career Network’ </a:t>
            </a:r>
            <a:r>
              <a:rPr lang="en-US" sz="1800" u="sng" dirty="0">
                <a:solidFill>
                  <a:schemeClr val="bg1"/>
                </a:solidFill>
                <a:hlinkClick r:id="rId6"/>
              </a:rPr>
              <a:t>https://secure.jobing.com/ec/postajob.asp?ProfileID=669</a:t>
            </a:r>
            <a:endParaRPr lang="en-US" sz="1800" u="sng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Yavapai College- free job board </a:t>
            </a:r>
            <a:r>
              <a:rPr lang="en-US" sz="1800" u="sng" dirty="0">
                <a:solidFill>
                  <a:schemeClr val="bg1"/>
                </a:solidFill>
                <a:hlinkClick r:id="rId7"/>
              </a:rPr>
              <a:t>https://www.yc.edu/v5content/regional-economic-development-center/openings.htm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7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t="23622" r="9091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Free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Job boards-</a:t>
            </a:r>
          </a:p>
          <a:p>
            <a:r>
              <a:rPr lang="en-US" dirty="0">
                <a:solidFill>
                  <a:schemeClr val="bg1"/>
                </a:solidFill>
              </a:rPr>
              <a:t> iKrut- free job board postings and ATS 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www.iKrut.com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Zip Recruiter, Indeed, Glass Door, Snagajob- free for 30 day trial</a:t>
            </a:r>
          </a:p>
          <a:p>
            <a:r>
              <a:rPr lang="en-US" dirty="0">
                <a:solidFill>
                  <a:schemeClr val="bg1"/>
                </a:solidFill>
              </a:rPr>
              <a:t>Recuiting.com (aka Jobing.com)- free sourcing tool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https://sourcing.recruiting.com/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40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t="23622" r="9091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Free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Staffing Firms- Robert Half lets 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view resumes for free-(25 pages of driver profiles)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https://www.roberthalf.com/phoenix?medium=tsa&amp;gclid=CPPD07j7lM8CFZBZhgodBlEOiQ&amp;gclsrc=aw.ds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Post jobs at local library, YMCA</a:t>
            </a:r>
          </a:p>
          <a:p>
            <a:r>
              <a:rPr lang="en-US" dirty="0">
                <a:solidFill>
                  <a:schemeClr val="bg1"/>
                </a:solidFill>
              </a:rPr>
              <a:t>Free press, radio stations/newspapers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08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l="10514" r="39635" b="-2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32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1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Social Media as a Resource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3" y="2438401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Facebook- Create a business page; launch a FB campaign with your employees</a:t>
            </a:r>
          </a:p>
          <a:p>
            <a:r>
              <a:rPr lang="en-US" sz="2000" dirty="0"/>
              <a:t>Twitter- post snippets of what your employees are doing, i.e. Employee of the Month, Safety Awards</a:t>
            </a:r>
          </a:p>
          <a:p>
            <a:r>
              <a:rPr lang="en-US" sz="2000" dirty="0"/>
              <a:t>LinkedIn- Create a business page; post industry articles, employee pictures, employee activities, create a group, saved Advanced Searches</a:t>
            </a:r>
          </a:p>
          <a:p>
            <a:r>
              <a:rPr lang="en-US" sz="2000" dirty="0"/>
              <a:t>Meet Up- post an activity at your facility, i.e. book club, yoga classes, car shows</a:t>
            </a:r>
          </a:p>
          <a:p>
            <a:r>
              <a:rPr lang="en-US" sz="2000" dirty="0"/>
              <a:t>Hootsuite.com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7198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r="8553"/>
          <a:stretch/>
        </p:blipFill>
        <p:spPr>
          <a:xfrm>
            <a:off x="4636009" y="640083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3667039" cy="16766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Social Media as a Resource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7" cy="378541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/>
              <a:t>Employer branding- i.e. storyboard video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Text recruiting-(15 day free trial) </a:t>
            </a:r>
            <a:r>
              <a:rPr lang="en-US" sz="2200" u="sng" dirty="0">
                <a:hlinkClick r:id="rId4"/>
              </a:rPr>
              <a:t>http://www.textrecruit.com/sign-up/?gclid=COmcjuuDlc8CFc5ZhgodYlsPbg</a:t>
            </a:r>
            <a:r>
              <a:rPr lang="en-US" sz="2200" u="sng" dirty="0"/>
              <a:t> 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Job boards- Indeed, CareerBuilder, Jobing.com, Craigslist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Skype and Face Time interviews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>
              <a:lnSpc>
                <a:spcPct val="7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91003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l="10514" r="39635" b="-2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32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1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LinkedIn.com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3" y="2438401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Advanced People Search</a:t>
            </a:r>
          </a:p>
          <a:p>
            <a:pPr lvl="1"/>
            <a:r>
              <a:rPr lang="en-US" sz="1600" dirty="0"/>
              <a:t>Create detailed searches and save (5-7) </a:t>
            </a:r>
          </a:p>
          <a:p>
            <a:pPr lvl="1"/>
            <a:r>
              <a:rPr lang="en-US" sz="1600" dirty="0"/>
              <a:t>Narrow search to Location, Company, Industry, Educations, Seniority Level, Years of Experience, Function, Interests, Language</a:t>
            </a:r>
          </a:p>
          <a:p>
            <a:pPr lvl="1"/>
            <a:r>
              <a:rPr lang="en-US" sz="1600" dirty="0"/>
              <a:t>Connect with people daily to grow your </a:t>
            </a:r>
            <a:r>
              <a:rPr lang="en-US" sz="1600" dirty="0" smtClean="0"/>
              <a:t>network</a:t>
            </a:r>
          </a:p>
          <a:p>
            <a:pPr lvl="1"/>
            <a:r>
              <a:rPr lang="en-US" sz="1600" dirty="0" smtClean="0"/>
              <a:t>Send regular In-mails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3656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r="7313"/>
          <a:stretch/>
        </p:blipFill>
        <p:spPr>
          <a:xfrm>
            <a:off x="4636009" y="640083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3667039" cy="167660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/>
              <a:t>Live it 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7" cy="378541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/>
              <a:t>HR and Business Owners- Constant Recruiting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Recruiting top talent is an exercise in marketing- you must identify your target audience and tailor your message to them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Don’t be afraid to recruit in big markets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Update job postings to reflect attractions- low cost of living, low crime rate, four mild seasons, culture, quality of life</a:t>
            </a:r>
          </a:p>
        </p:txBody>
      </p:sp>
    </p:spTree>
    <p:extLst>
      <p:ext uri="{BB962C8B-B14F-4D97-AF65-F5344CB8AC3E}">
        <p14:creationId xmlns:p14="http://schemas.microsoft.com/office/powerpoint/2010/main" xmlns="" val="81265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Live it 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705" y="1825625"/>
            <a:ext cx="9246593" cy="4351339"/>
          </a:xfrm>
        </p:spPr>
      </p:pic>
    </p:spTree>
    <p:extLst>
      <p:ext uri="{BB962C8B-B14F-4D97-AF65-F5344CB8AC3E}">
        <p14:creationId xmlns:p14="http://schemas.microsoft.com/office/powerpoint/2010/main" xmlns="" val="187531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463600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l="5239" r="19372" b="1"/>
          <a:stretch/>
        </p:blipFill>
        <p:spPr>
          <a:xfrm>
            <a:off x="5276088" y="640082"/>
            <a:ext cx="6276251" cy="557783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3667039" cy="16766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Recruiting Challenges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Finding a Needle in a Small Haystack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Back To Basics- Traditional Resources</a:t>
            </a:r>
          </a:p>
          <a:p>
            <a:r>
              <a:rPr lang="en-US" dirty="0">
                <a:solidFill>
                  <a:schemeClr val="bg1"/>
                </a:solidFill>
              </a:rPr>
              <a:t>Creative Resources</a:t>
            </a:r>
          </a:p>
          <a:p>
            <a:r>
              <a:rPr lang="en-US" dirty="0">
                <a:solidFill>
                  <a:schemeClr val="bg1"/>
                </a:solidFill>
              </a:rPr>
              <a:t>Free Resources</a:t>
            </a:r>
          </a:p>
          <a:p>
            <a:r>
              <a:rPr lang="en-US" dirty="0">
                <a:solidFill>
                  <a:schemeClr val="bg1"/>
                </a:solidFill>
              </a:rPr>
              <a:t>Social Media as a Resource</a:t>
            </a:r>
          </a:p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23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l="20289" r="34424" b="2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5725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1" y="629268"/>
            <a:ext cx="6586491" cy="1286160"/>
          </a:xfrm>
        </p:spPr>
        <p:txBody>
          <a:bodyPr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/>
              <a:t>Live it 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3" y="2438401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Interview unconventionally</a:t>
            </a:r>
          </a:p>
          <a:p>
            <a:r>
              <a:rPr lang="en-US" sz="2000" dirty="0"/>
              <a:t>You’ve got to get really personal-this is about life, not just a career</a:t>
            </a:r>
          </a:p>
          <a:p>
            <a:pPr lvl="1"/>
            <a:r>
              <a:rPr lang="en-US" sz="2000" dirty="0"/>
              <a:t>What are their likes/dislikes/hobbies?</a:t>
            </a:r>
          </a:p>
          <a:p>
            <a:pPr lvl="1"/>
            <a:r>
              <a:rPr lang="en-US" sz="2000" dirty="0"/>
              <a:t>Spouse/children?</a:t>
            </a:r>
          </a:p>
          <a:p>
            <a:pPr lvl="1"/>
            <a:r>
              <a:rPr lang="en-US" sz="2000" dirty="0"/>
              <a:t>Where did they grow up?</a:t>
            </a:r>
          </a:p>
          <a:p>
            <a:r>
              <a:rPr lang="en-US" sz="2000" dirty="0"/>
              <a:t>Establish a formal process for familiarizing candidates with your city</a:t>
            </a:r>
          </a:p>
          <a:p>
            <a:r>
              <a:rPr lang="en-US" sz="2000" dirty="0"/>
              <a:t>Stay in touch</a:t>
            </a:r>
          </a:p>
          <a:p>
            <a:pPr marL="457189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2982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l="20289" r="34424" b="2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5725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1" y="629268"/>
            <a:ext cx="6586491" cy="1286160"/>
          </a:xfrm>
        </p:spPr>
        <p:txBody>
          <a:bodyPr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/>
              <a:t>Live it 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3" y="2438401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Sell Your Strengths</a:t>
            </a:r>
          </a:p>
          <a:p>
            <a:pPr lvl="1"/>
            <a:r>
              <a:rPr lang="en-US" sz="2000" dirty="0"/>
              <a:t>Flexibility- little bureaucracy</a:t>
            </a:r>
          </a:p>
          <a:p>
            <a:pPr lvl="1"/>
            <a:r>
              <a:rPr lang="en-US" sz="2000" dirty="0"/>
              <a:t>Prominence- no longer a small fish in a big pond</a:t>
            </a:r>
          </a:p>
          <a:p>
            <a:pPr lvl="1"/>
            <a:r>
              <a:rPr lang="en-US" sz="2000" dirty="0"/>
              <a:t>Drivable distance to large cities (Phoenix, San Diego, Las Vegas) emphasize the two and four hour radius</a:t>
            </a:r>
          </a:p>
          <a:p>
            <a:pPr lvl="1"/>
            <a:r>
              <a:rPr lang="en-US" sz="2000" dirty="0"/>
              <a:t>Compensation- cost of living</a:t>
            </a:r>
          </a:p>
          <a:p>
            <a:pPr lvl="1"/>
            <a:r>
              <a:rPr lang="en-US" sz="2000" dirty="0"/>
              <a:t>Traffic- shorter commute</a:t>
            </a:r>
          </a:p>
          <a:p>
            <a:pPr lvl="1"/>
            <a:r>
              <a:rPr lang="en-US" sz="2000" dirty="0"/>
              <a:t>Geography, climate, air quality</a:t>
            </a:r>
          </a:p>
          <a:p>
            <a:pPr lvl="1"/>
            <a:r>
              <a:rPr lang="en-US" sz="2000" dirty="0"/>
              <a:t>Community feel, family focus, schools, arts &amp; culture, town’s ‘claim to fame’</a:t>
            </a:r>
          </a:p>
        </p:txBody>
      </p:sp>
    </p:spTree>
    <p:extLst>
      <p:ext uri="{BB962C8B-B14F-4D97-AF65-F5344CB8AC3E}">
        <p14:creationId xmlns:p14="http://schemas.microsoft.com/office/powerpoint/2010/main" xmlns="" val="212808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t="9201" r="-2" b="-2"/>
          <a:stretch/>
        </p:blipFill>
        <p:spPr>
          <a:xfrm>
            <a:off x="4639056" y="10"/>
            <a:ext cx="7552944" cy="685799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Conclusion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51467" cy="37854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 something to reach candidates every </a:t>
            </a:r>
            <a:r>
              <a:rPr lang="en-US" dirty="0" smtClean="0"/>
              <a:t>day- Live It!</a:t>
            </a:r>
            <a:endParaRPr lang="en-US" dirty="0"/>
          </a:p>
          <a:p>
            <a:r>
              <a:rPr lang="en-US" dirty="0"/>
              <a:t>Use a variety of resources and methods</a:t>
            </a:r>
          </a:p>
          <a:p>
            <a:r>
              <a:rPr lang="en-US" dirty="0"/>
              <a:t>Meet them where they are</a:t>
            </a:r>
          </a:p>
          <a:p>
            <a:r>
              <a:rPr lang="en-US" dirty="0"/>
              <a:t>Be open to creativity in the sourcing process</a:t>
            </a:r>
          </a:p>
          <a:p>
            <a:r>
              <a:rPr lang="en-US" dirty="0"/>
              <a:t>Don’t be afraid of social media- use it to your advantage while you can</a:t>
            </a:r>
          </a:p>
        </p:txBody>
      </p:sp>
    </p:spTree>
    <p:extLst>
      <p:ext uri="{BB962C8B-B14F-4D97-AF65-F5344CB8AC3E}">
        <p14:creationId xmlns:p14="http://schemas.microsoft.com/office/powerpoint/2010/main" xmlns="" val="1636096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2" b="137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32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42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9091" t="23622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Recruiting Challenges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Finding a Needle in a Small Haystack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national unemployment rate is at 5%    </a:t>
            </a:r>
            <a:r>
              <a:rPr lang="en-US" sz="1000" dirty="0">
                <a:solidFill>
                  <a:schemeClr val="bg1"/>
                </a:solidFill>
              </a:rPr>
              <a:t>(BLS for September 2016)</a:t>
            </a:r>
          </a:p>
          <a:p>
            <a:r>
              <a:rPr lang="en-US" dirty="0">
                <a:solidFill>
                  <a:schemeClr val="bg1"/>
                </a:solidFill>
              </a:rPr>
              <a:t>The Arizona unemployment rate is at 5.8% </a:t>
            </a:r>
            <a:r>
              <a:rPr lang="en-US" sz="1000" dirty="0">
                <a:solidFill>
                  <a:schemeClr val="bg1"/>
                </a:solidFill>
              </a:rPr>
              <a:t>(AZ ranks 45</a:t>
            </a:r>
            <a:r>
              <a:rPr lang="en-US" sz="1000" baseline="30000" dirty="0">
                <a:solidFill>
                  <a:schemeClr val="bg1"/>
                </a:solidFill>
              </a:rPr>
              <a:t>th</a:t>
            </a:r>
            <a:r>
              <a:rPr lang="en-US" sz="1000" dirty="0">
                <a:solidFill>
                  <a:schemeClr val="bg1"/>
                </a:solidFill>
              </a:rPr>
              <a:t>, with Alaska at the highest 6.8 % and South Dakota the lowest at 2.9%)</a:t>
            </a:r>
          </a:p>
          <a:p>
            <a:r>
              <a:rPr lang="en-US" dirty="0">
                <a:solidFill>
                  <a:schemeClr val="bg1"/>
                </a:solidFill>
              </a:rPr>
              <a:t>Phoenix/Mesa/Glendale at 4.6% unemployment rate</a:t>
            </a:r>
          </a:p>
          <a:p>
            <a:r>
              <a:rPr lang="en-US" dirty="0">
                <a:solidFill>
                  <a:schemeClr val="bg1"/>
                </a:solidFill>
              </a:rPr>
              <a:t>Prescott unemployment rate at 4.7%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53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463600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/>
          <a:srcRect t="3903" b="7448"/>
          <a:stretch/>
        </p:blipFill>
        <p:spPr>
          <a:xfrm>
            <a:off x="5276088" y="640082"/>
            <a:ext cx="6276251" cy="557783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3667039" cy="16766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do I do now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Ignore 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Take Action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Live </a:t>
            </a:r>
            <a:r>
              <a:rPr lang="en-US" sz="3600" dirty="0" smtClean="0">
                <a:solidFill>
                  <a:schemeClr val="bg1"/>
                </a:solidFill>
              </a:rPr>
              <a:t>It! *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73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/>
          <a:srcRect t="23622" r="9091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 to Basics-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Traditional 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Local newspaper ads</a:t>
            </a:r>
          </a:p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Community papers</a:t>
            </a:r>
          </a:p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Chamber of Commerce</a:t>
            </a:r>
          </a:p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Local government websites: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  City of Prescott  </a:t>
            </a:r>
            <a:r>
              <a:rPr lang="en-US" sz="2600" u="sng" dirty="0">
                <a:solidFill>
                  <a:schemeClr val="bg1"/>
                </a:solidFill>
                <a:hlinkClick r:id="rId3"/>
              </a:rPr>
              <a:t>http://www.prescott-  az.gov/events/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  Town of Prescott </a:t>
            </a:r>
            <a:r>
              <a:rPr lang="en-US" sz="2600" u="sng" dirty="0">
                <a:solidFill>
                  <a:schemeClr val="bg1"/>
                </a:solidFill>
                <a:hlinkClick r:id="rId4"/>
              </a:rPr>
              <a:t>http://www.pvaz.net/calendar.aspx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Community events</a:t>
            </a:r>
          </a:p>
          <a:p>
            <a:pPr>
              <a:lnSpc>
                <a:spcPct val="70000"/>
              </a:lnSpc>
            </a:pPr>
            <a:r>
              <a:rPr lang="en-US" sz="2600" dirty="0">
                <a:solidFill>
                  <a:schemeClr val="bg1"/>
                </a:solidFill>
              </a:rPr>
              <a:t>Employee referral program</a:t>
            </a:r>
          </a:p>
          <a:p>
            <a:pPr>
              <a:lnSpc>
                <a:spcPct val="70000"/>
              </a:lnSpc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43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6090612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/>
          <a:srcRect t="13112" r="2" b="297"/>
          <a:stretch/>
        </p:blipFill>
        <p:spPr>
          <a:xfrm>
            <a:off x="6721233" y="640083"/>
            <a:ext cx="483110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7"/>
            <a:ext cx="5121644" cy="16766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Employee Referral Program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5121643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all know someone looking for a job</a:t>
            </a:r>
          </a:p>
          <a:p>
            <a:r>
              <a:rPr lang="en-US" dirty="0">
                <a:solidFill>
                  <a:schemeClr val="bg1"/>
                </a:solidFill>
              </a:rPr>
              <a:t>Doesn’t have to be expensive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 cost of an employment ad ($50-$300)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PTO day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Recognition</a:t>
            </a:r>
          </a:p>
          <a:p>
            <a:r>
              <a:rPr lang="en-US" dirty="0">
                <a:solidFill>
                  <a:schemeClr val="bg1"/>
                </a:solidFill>
              </a:rPr>
              <a:t>May be seasonal or job specific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29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9091" t="23622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Creative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Open House- meet them where they are (early morning, evenings, weekend)</a:t>
            </a:r>
          </a:p>
          <a:p>
            <a:r>
              <a:rPr lang="en-US" dirty="0">
                <a:solidFill>
                  <a:schemeClr val="bg1"/>
                </a:solidFill>
              </a:rPr>
              <a:t>Advertise in your own lobby/delivery area (let vendors be your voice)</a:t>
            </a:r>
          </a:p>
          <a:p>
            <a:r>
              <a:rPr lang="en-US" dirty="0">
                <a:solidFill>
                  <a:schemeClr val="bg1"/>
                </a:solidFill>
              </a:rPr>
              <a:t>Sponsor a local activity- i.e. community walk/run and use your parking lot as a staging area</a:t>
            </a:r>
          </a:p>
          <a:p>
            <a:r>
              <a:rPr lang="en-US" dirty="0">
                <a:solidFill>
                  <a:schemeClr val="bg1"/>
                </a:solidFill>
              </a:rPr>
              <a:t>Advertise at local high school reunions</a:t>
            </a:r>
          </a:p>
          <a:p>
            <a:r>
              <a:rPr lang="en-US" dirty="0">
                <a:solidFill>
                  <a:schemeClr val="bg1"/>
                </a:solidFill>
              </a:rPr>
              <a:t>Create incubators- evening skills </a:t>
            </a:r>
            <a:r>
              <a:rPr lang="en-US" dirty="0" smtClean="0">
                <a:solidFill>
                  <a:schemeClr val="bg1"/>
                </a:solidFill>
              </a:rPr>
              <a:t>training, training from within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flexible- part time hours, job share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7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9091" t="23622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Creative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Vehicle decals, wraps or clings</a:t>
            </a:r>
          </a:p>
          <a:p>
            <a:r>
              <a:rPr lang="en-US" dirty="0">
                <a:solidFill>
                  <a:schemeClr val="bg1"/>
                </a:solidFill>
              </a:rPr>
              <a:t>Offer parts of your building or conference room for use- i.e. book clubs, Girl Scout meetings, CPR classes</a:t>
            </a:r>
          </a:p>
          <a:p>
            <a:r>
              <a:rPr lang="en-US" dirty="0">
                <a:solidFill>
                  <a:schemeClr val="bg1"/>
                </a:solidFill>
              </a:rPr>
              <a:t>Offer your parking lot- i.e. employee ‘garage’ sale, holiday bake sale, car show</a:t>
            </a:r>
          </a:p>
          <a:p>
            <a:r>
              <a:rPr lang="en-US" dirty="0">
                <a:solidFill>
                  <a:schemeClr val="bg1"/>
                </a:solidFill>
              </a:rPr>
              <a:t>Local bulletin boards- Starbucks, Wal-Mart</a:t>
            </a:r>
          </a:p>
          <a:p>
            <a:r>
              <a:rPr lang="en-US" dirty="0">
                <a:solidFill>
                  <a:schemeClr val="bg1"/>
                </a:solidFill>
              </a:rPr>
              <a:t>Become the town hero- 4-H club, burger building contest</a:t>
            </a:r>
          </a:p>
        </p:txBody>
      </p:sp>
    </p:spTree>
    <p:extLst>
      <p:ext uri="{BB962C8B-B14F-4D97-AF65-F5344CB8AC3E}">
        <p14:creationId xmlns:p14="http://schemas.microsoft.com/office/powerpoint/2010/main" xmlns="" val="212075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9091" t="23622" b="55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Creative 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 to high school seniors- make contact with the Careers dept. and ask to be a guest speaker</a:t>
            </a:r>
          </a:p>
          <a:p>
            <a:r>
              <a:rPr lang="en-US" dirty="0">
                <a:solidFill>
                  <a:schemeClr val="bg1"/>
                </a:solidFill>
              </a:rPr>
              <a:t>Partner with local police &amp; DMV office- if a clean driving/background record is important- hold a class with 16 year old's &amp; parents and speak on why it is important to keep records clean</a:t>
            </a:r>
          </a:p>
          <a:p>
            <a:r>
              <a:rPr lang="en-US" dirty="0">
                <a:solidFill>
                  <a:schemeClr val="bg1"/>
                </a:solidFill>
              </a:rPr>
              <a:t>Advertise at the movie theatres</a:t>
            </a:r>
          </a:p>
        </p:txBody>
      </p:sp>
    </p:spTree>
    <p:extLst>
      <p:ext uri="{BB962C8B-B14F-4D97-AF65-F5344CB8AC3E}">
        <p14:creationId xmlns:p14="http://schemas.microsoft.com/office/powerpoint/2010/main" xmlns="" val="312901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1022</Words>
  <Application>Microsoft Office PowerPoint</Application>
  <PresentationFormat>Custom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Recruiting Challenges </vt:lpstr>
      <vt:lpstr>Recruiting Challenges Finding a Needle in a Small Haystack</vt:lpstr>
      <vt:lpstr>Recruiting Challenges Finding a Needle in a Small Haystack</vt:lpstr>
      <vt:lpstr>What do I do now?</vt:lpstr>
      <vt:lpstr>Back to Basics-  Traditional Resources</vt:lpstr>
      <vt:lpstr>Employee Referral Program</vt:lpstr>
      <vt:lpstr>Creative Resources</vt:lpstr>
      <vt:lpstr>Creative Resources</vt:lpstr>
      <vt:lpstr>Creative Resources</vt:lpstr>
      <vt:lpstr>Creative Resources</vt:lpstr>
      <vt:lpstr>Free Resources</vt:lpstr>
      <vt:lpstr>Free Resources</vt:lpstr>
      <vt:lpstr>Free Resources</vt:lpstr>
      <vt:lpstr>Free Resources</vt:lpstr>
      <vt:lpstr>Social Media as a Resource</vt:lpstr>
      <vt:lpstr>Social Media as a Resource</vt:lpstr>
      <vt:lpstr>LinkedIn.com</vt:lpstr>
      <vt:lpstr>Live it !</vt:lpstr>
      <vt:lpstr>Live it !</vt:lpstr>
      <vt:lpstr>Live it !</vt:lpstr>
      <vt:lpstr>Live it !</vt:lpstr>
      <vt:lpstr>Conclusion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branden.nunez</cp:lastModifiedBy>
  <cp:revision>82</cp:revision>
  <cp:lastPrinted>2016-10-19T17:16:19Z</cp:lastPrinted>
  <dcterms:created xsi:type="dcterms:W3CDTF">2016-10-16T21:05:24Z</dcterms:created>
  <dcterms:modified xsi:type="dcterms:W3CDTF">2016-10-24T18:32:58Z</dcterms:modified>
</cp:coreProperties>
</file>